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05E"/>
    <a:srgbClr val="00093B"/>
    <a:srgbClr val="182478"/>
    <a:srgbClr val="091E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40"/>
  </p:normalViewPr>
  <p:slideViewPr>
    <p:cSldViewPr snapToGrid="0">
      <p:cViewPr varScale="1">
        <p:scale>
          <a:sx n="122" d="100"/>
          <a:sy n="122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13461-228C-407A-3C94-147EA5617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807" y="868744"/>
            <a:ext cx="9144000" cy="731456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latin typeface="Avenir Next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8A548-E27A-0340-FEF7-FF728174C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806" y="1763974"/>
            <a:ext cx="11219727" cy="409281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latin typeface="Avenir Next" panose="020B05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6003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5778EEE-090D-7320-1CC1-020891B09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807" y="868744"/>
            <a:ext cx="9144000" cy="731456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latin typeface="Avenir Next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ACF2B59-3561-2438-AB85-BC0BCFD39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807" y="1763974"/>
            <a:ext cx="4957824" cy="409281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latin typeface="Avenir Next" panose="020B05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3009948-8392-FE52-723B-8066D0539B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52576" y="1763973"/>
            <a:ext cx="3943149" cy="409281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2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2C6BF-39FA-5D64-71D4-798039EBB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venir Next" panose="020B0503020202020204" pitchFamily="34" charset="0"/>
              </a:defRPr>
            </a:lvl1pPr>
            <a:lvl2pPr>
              <a:defRPr>
                <a:latin typeface="Avenir Next" panose="020B0503020202020204" pitchFamily="34" charset="0"/>
              </a:defRPr>
            </a:lvl2pPr>
            <a:lvl3pPr>
              <a:defRPr>
                <a:latin typeface="Avenir Next" panose="020B0503020202020204" pitchFamily="34" charset="0"/>
              </a:defRPr>
            </a:lvl3pPr>
            <a:lvl4pPr>
              <a:defRPr>
                <a:latin typeface="Avenir Next" panose="020B0503020202020204" pitchFamily="34" charset="0"/>
              </a:defRPr>
            </a:lvl4pPr>
            <a:lvl5pPr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F4C40-07AD-BCF3-4655-FBE8097CB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venir Next" panose="020B0503020202020204" pitchFamily="34" charset="0"/>
              </a:defRPr>
            </a:lvl1pPr>
            <a:lvl2pPr>
              <a:defRPr>
                <a:latin typeface="Avenir Next" panose="020B0503020202020204" pitchFamily="34" charset="0"/>
              </a:defRPr>
            </a:lvl2pPr>
            <a:lvl3pPr>
              <a:defRPr>
                <a:latin typeface="Avenir Next" panose="020B0503020202020204" pitchFamily="34" charset="0"/>
              </a:defRPr>
            </a:lvl3pPr>
            <a:lvl4pPr>
              <a:defRPr>
                <a:latin typeface="Avenir Next" panose="020B0503020202020204" pitchFamily="34" charset="0"/>
              </a:defRPr>
            </a:lvl4pPr>
            <a:lvl5pPr>
              <a:defRPr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FC9250-E490-5401-5C0E-55125DBD8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807" y="868744"/>
            <a:ext cx="9144000" cy="731456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latin typeface="Avenir Next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08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31">
            <a:extLst>
              <a:ext uri="{FF2B5EF4-FFF2-40B4-BE49-F238E27FC236}">
                <a16:creationId xmlns:a16="http://schemas.microsoft.com/office/drawing/2014/main" id="{B0B0997B-E25F-F4B5-1C10-FADF2993F284}"/>
              </a:ext>
            </a:extLst>
          </p:cNvPr>
          <p:cNvSpPr/>
          <p:nvPr userDrawn="1"/>
        </p:nvSpPr>
        <p:spPr>
          <a:xfrm>
            <a:off x="0" y="4803494"/>
            <a:ext cx="8472668" cy="2054506"/>
          </a:xfrm>
          <a:custGeom>
            <a:avLst/>
            <a:gdLst>
              <a:gd name="connsiteX0" fmla="*/ 0 w 6188598"/>
              <a:gd name="connsiteY0" fmla="*/ 2246025 h 2246025"/>
              <a:gd name="connsiteX1" fmla="*/ 0 w 6188598"/>
              <a:gd name="connsiteY1" fmla="*/ 0 h 2246025"/>
              <a:gd name="connsiteX2" fmla="*/ 6188598 w 6188598"/>
              <a:gd name="connsiteY2" fmla="*/ 2246025 h 2246025"/>
              <a:gd name="connsiteX3" fmla="*/ 0 w 6188598"/>
              <a:gd name="connsiteY3" fmla="*/ 2246025 h 2246025"/>
              <a:gd name="connsiteX0" fmla="*/ 0 w 6188598"/>
              <a:gd name="connsiteY0" fmla="*/ 2246025 h 2246025"/>
              <a:gd name="connsiteX1" fmla="*/ 0 w 6188598"/>
              <a:gd name="connsiteY1" fmla="*/ 0 h 2246025"/>
              <a:gd name="connsiteX2" fmla="*/ 6188598 w 6188598"/>
              <a:gd name="connsiteY2" fmla="*/ 2246025 h 2246025"/>
              <a:gd name="connsiteX3" fmla="*/ 0 w 6188598"/>
              <a:gd name="connsiteY3" fmla="*/ 2246025 h 2246025"/>
              <a:gd name="connsiteX0" fmla="*/ 0 w 6188598"/>
              <a:gd name="connsiteY0" fmla="*/ 2246025 h 2246025"/>
              <a:gd name="connsiteX1" fmla="*/ 0 w 6188598"/>
              <a:gd name="connsiteY1" fmla="*/ 0 h 2246025"/>
              <a:gd name="connsiteX2" fmla="*/ 6188598 w 6188598"/>
              <a:gd name="connsiteY2" fmla="*/ 2246025 h 2246025"/>
              <a:gd name="connsiteX3" fmla="*/ 0 w 6188598"/>
              <a:gd name="connsiteY3" fmla="*/ 2246025 h 2246025"/>
              <a:gd name="connsiteX0" fmla="*/ 0 w 6188598"/>
              <a:gd name="connsiteY0" fmla="*/ 2246025 h 2246025"/>
              <a:gd name="connsiteX1" fmla="*/ 0 w 6188598"/>
              <a:gd name="connsiteY1" fmla="*/ 0 h 2246025"/>
              <a:gd name="connsiteX2" fmla="*/ 6188598 w 6188598"/>
              <a:gd name="connsiteY2" fmla="*/ 2246025 h 2246025"/>
              <a:gd name="connsiteX3" fmla="*/ 0 w 6188598"/>
              <a:gd name="connsiteY3" fmla="*/ 2246025 h 224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598" h="2246025">
                <a:moveTo>
                  <a:pt x="0" y="2246025"/>
                </a:moveTo>
                <a:lnTo>
                  <a:pt x="0" y="0"/>
                </a:lnTo>
                <a:cubicBezTo>
                  <a:pt x="928547" y="1882994"/>
                  <a:pt x="5202178" y="2133957"/>
                  <a:pt x="6188598" y="2246025"/>
                </a:cubicBezTo>
                <a:lnTo>
                  <a:pt x="0" y="2246025"/>
                </a:lnTo>
                <a:close/>
              </a:path>
            </a:pathLst>
          </a:custGeom>
          <a:solidFill>
            <a:srgbClr val="03205E"/>
          </a:solidFill>
          <a:ln>
            <a:solidFill>
              <a:srgbClr val="1824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blue and orange logo&#10;&#10;Description automatically generated">
            <a:extLst>
              <a:ext uri="{FF2B5EF4-FFF2-40B4-BE49-F238E27FC236}">
                <a16:creationId xmlns:a16="http://schemas.microsoft.com/office/drawing/2014/main" id="{AF7B3F1A-D637-4B9F-5946-372D60F0FB7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17214" y="6193625"/>
            <a:ext cx="1670613" cy="572340"/>
          </a:xfrm>
          <a:prstGeom prst="rect">
            <a:avLst/>
          </a:prstGeom>
        </p:spPr>
      </p:pic>
      <p:sp>
        <p:nvSpPr>
          <p:cNvPr id="20" name="Right Triangle 31">
            <a:extLst>
              <a:ext uri="{FF2B5EF4-FFF2-40B4-BE49-F238E27FC236}">
                <a16:creationId xmlns:a16="http://schemas.microsoft.com/office/drawing/2014/main" id="{240E814B-6F3A-9E75-EAD1-22A449831930}"/>
              </a:ext>
            </a:extLst>
          </p:cNvPr>
          <p:cNvSpPr/>
          <p:nvPr userDrawn="1"/>
        </p:nvSpPr>
        <p:spPr>
          <a:xfrm rot="10800000">
            <a:off x="3719332" y="0"/>
            <a:ext cx="8472668" cy="2054506"/>
          </a:xfrm>
          <a:custGeom>
            <a:avLst/>
            <a:gdLst>
              <a:gd name="connsiteX0" fmla="*/ 0 w 6188598"/>
              <a:gd name="connsiteY0" fmla="*/ 2246025 h 2246025"/>
              <a:gd name="connsiteX1" fmla="*/ 0 w 6188598"/>
              <a:gd name="connsiteY1" fmla="*/ 0 h 2246025"/>
              <a:gd name="connsiteX2" fmla="*/ 6188598 w 6188598"/>
              <a:gd name="connsiteY2" fmla="*/ 2246025 h 2246025"/>
              <a:gd name="connsiteX3" fmla="*/ 0 w 6188598"/>
              <a:gd name="connsiteY3" fmla="*/ 2246025 h 2246025"/>
              <a:gd name="connsiteX0" fmla="*/ 0 w 6188598"/>
              <a:gd name="connsiteY0" fmla="*/ 2246025 h 2246025"/>
              <a:gd name="connsiteX1" fmla="*/ 0 w 6188598"/>
              <a:gd name="connsiteY1" fmla="*/ 0 h 2246025"/>
              <a:gd name="connsiteX2" fmla="*/ 6188598 w 6188598"/>
              <a:gd name="connsiteY2" fmla="*/ 2246025 h 2246025"/>
              <a:gd name="connsiteX3" fmla="*/ 0 w 6188598"/>
              <a:gd name="connsiteY3" fmla="*/ 2246025 h 2246025"/>
              <a:gd name="connsiteX0" fmla="*/ 0 w 6188598"/>
              <a:gd name="connsiteY0" fmla="*/ 2246025 h 2246025"/>
              <a:gd name="connsiteX1" fmla="*/ 0 w 6188598"/>
              <a:gd name="connsiteY1" fmla="*/ 0 h 2246025"/>
              <a:gd name="connsiteX2" fmla="*/ 6188598 w 6188598"/>
              <a:gd name="connsiteY2" fmla="*/ 2246025 h 2246025"/>
              <a:gd name="connsiteX3" fmla="*/ 0 w 6188598"/>
              <a:gd name="connsiteY3" fmla="*/ 2246025 h 2246025"/>
              <a:gd name="connsiteX0" fmla="*/ 0 w 6188598"/>
              <a:gd name="connsiteY0" fmla="*/ 2246025 h 2246025"/>
              <a:gd name="connsiteX1" fmla="*/ 0 w 6188598"/>
              <a:gd name="connsiteY1" fmla="*/ 0 h 2246025"/>
              <a:gd name="connsiteX2" fmla="*/ 6188598 w 6188598"/>
              <a:gd name="connsiteY2" fmla="*/ 2246025 h 2246025"/>
              <a:gd name="connsiteX3" fmla="*/ 0 w 6188598"/>
              <a:gd name="connsiteY3" fmla="*/ 2246025 h 224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598" h="2246025">
                <a:moveTo>
                  <a:pt x="0" y="2246025"/>
                </a:moveTo>
                <a:lnTo>
                  <a:pt x="0" y="0"/>
                </a:lnTo>
                <a:cubicBezTo>
                  <a:pt x="928547" y="1882994"/>
                  <a:pt x="5202178" y="2133957"/>
                  <a:pt x="6188598" y="2246025"/>
                </a:cubicBezTo>
                <a:lnTo>
                  <a:pt x="0" y="2246025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0AD0-5C25-D8B4-5B12-E3BA6BD60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04" y="189236"/>
            <a:ext cx="10657771" cy="731456"/>
          </a:xfrm>
        </p:spPr>
        <p:txBody>
          <a:bodyPr/>
          <a:lstStyle/>
          <a:p>
            <a:r>
              <a:rPr lang="en-US" dirty="0"/>
              <a:t>IHSA Girls Flag Football</a:t>
            </a:r>
            <a:br>
              <a:rPr lang="en-US" dirty="0"/>
            </a:br>
            <a:r>
              <a:rPr lang="en-US" sz="2000" dirty="0"/>
              <a:t>Anticipated Entries – 2024-25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ACC3DD-0A5E-DD78-B513-CC71EE4CB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186267"/>
              </p:ext>
            </p:extLst>
          </p:nvPr>
        </p:nvGraphicFramePr>
        <p:xfrm>
          <a:off x="670944" y="920692"/>
          <a:ext cx="1753474" cy="4913994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753474">
                  <a:extLst>
                    <a:ext uri="{9D8B030D-6E8A-4147-A177-3AD203B41FA5}">
                      <a16:colId xmlns:a16="http://schemas.microsoft.com/office/drawing/2014/main" val="1968383336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Addison (A. Trail)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Aurora (Rosary) 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Aurora (West Aurora) </a:t>
                      </a: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45891535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Bartlett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97751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Berwyn-Cicero (Morton)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9458500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Burbank (St. Laurence)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92957226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Carpentersville (Dundee-Crown)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Chicago (ASPIR-COOP)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75352482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(Back of the Yards)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4682142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(Brooks)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89597284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(C. Hope Academy)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26117412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(C. Vocational)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0153912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(Catalyst/Maria)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07553731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(CICS/ChicagoQuest)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82895930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(Clark)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79112180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(Clemente)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Chicago (Collins)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89652419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(Corliss)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60093613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(Crane Medical Prep)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8028992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(Curie)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24150305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(De La Salle)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09730880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(Dunbar)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0809321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(Dyett)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04993312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(Englewood STEM)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72494155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(Fenger)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0263542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(Goode STEM Academy)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99995962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(Hancock)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5138117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(Harlan)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59217782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(Hubbard)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49610821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9ED717-E815-73F6-DCAD-041DA3ABF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992738"/>
              </p:ext>
            </p:extLst>
          </p:nvPr>
        </p:nvGraphicFramePr>
        <p:xfrm>
          <a:off x="2581235" y="920692"/>
          <a:ext cx="2273417" cy="4942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3417">
                  <a:extLst>
                    <a:ext uri="{9D8B030D-6E8A-4147-A177-3AD203B41FA5}">
                      <a16:colId xmlns:a16="http://schemas.microsoft.com/office/drawing/2014/main" val="2652766583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(Hyde Park)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18108574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(Intrinsic Charter)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68750866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(Jones)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80787825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(Julian)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82397136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(Kelly)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70326274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(Kennedy)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93413889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(Kenwood)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3158113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(King)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17628588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(Lake View)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72208586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(Lane)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04368241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(Lincoln Park)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8620787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(Lindblom)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07425149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(Little Village)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56508380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(Mather)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61744663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(Morgan Park)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39566986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(Mother McAuley)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Chicago (</a:t>
                      </a:r>
                      <a:r>
                        <a:rPr lang="en-US" sz="1000" u="none" strike="noStrike" dirty="0" err="1">
                          <a:effectLst/>
                        </a:rPr>
                        <a:t>Muchin</a:t>
                      </a:r>
                      <a:r>
                        <a:rPr lang="en-US" sz="1000" u="none" strike="noStrike" dirty="0">
                          <a:effectLst/>
                        </a:rPr>
                        <a:t>) 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Chicago (Noble/Baker) 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Chicago (Noble/College Prep)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78244064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(Noble/Comer)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77130079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(Noble/Mansueto)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Chicago (Noble/UIC)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13593795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(North Grand)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10646176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(Northside)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02760789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(Ogden International)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35589003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(Orr)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63384348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(Payton)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93624668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(Perspectives/IIT Math &amp; Science)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54282710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(Perspectives/Leadership)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2239657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(Phoenix Military Academy)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73014579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3231ABF-EB71-AFFC-1B2E-90C875DE2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514913"/>
              </p:ext>
            </p:extLst>
          </p:nvPr>
        </p:nvGraphicFramePr>
        <p:xfrm>
          <a:off x="5011469" y="920692"/>
          <a:ext cx="1884636" cy="4351334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1884636">
                  <a:extLst>
                    <a:ext uri="{9D8B030D-6E8A-4147-A177-3AD203B41FA5}">
                      <a16:colId xmlns:a16="http://schemas.microsoft.com/office/drawing/2014/main" val="411283292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(Prosser)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12987953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(Resurrection)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77197180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(Rickover Naval Academy)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23530547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(Roosevelt)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22185212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(Schurz)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41572779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(Senn)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63495580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(Simeon)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84762926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(Solorio Academy)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0027279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(Sullivan)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62864253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(Taft)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9288961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(Tilden)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94584184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(Von Steuben)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63034247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(Washington)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04214648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(Wells)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14256833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Chicago (Westinghouse)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84661484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(Whitney Young)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74961699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Heights (Bloom Twp.)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99278806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Country Club Hills (Hillcrest)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70957731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Crete (C.-Monee)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12109967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Danville (H.S.)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10889971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Deerfield (H.S.)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02173854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Des Plaines (Maine West)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49055322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Elgin (Larkin)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769779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Evanston (Twp.)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32416067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Freeport (H.S.)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57108536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Glenview (Glenbrook South)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56368666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38382B5-5530-5E40-1907-07C014E21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105869"/>
              </p:ext>
            </p:extLst>
          </p:nvPr>
        </p:nvGraphicFramePr>
        <p:xfrm>
          <a:off x="7052922" y="920692"/>
          <a:ext cx="1884636" cy="4942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4636">
                  <a:extLst>
                    <a:ext uri="{9D8B030D-6E8A-4147-A177-3AD203B41FA5}">
                      <a16:colId xmlns:a16="http://schemas.microsoft.com/office/drawing/2014/main" val="2071906262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Grayslake (Central)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94548004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Grayslake (North)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0909225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Hinsdale (Central)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Joliet (Central)</a:t>
                      </a:r>
                      <a:br>
                        <a:rPr lang="en-US" sz="1000" u="none" strike="noStrike">
                          <a:effectLst/>
                        </a:rPr>
                      </a:br>
                      <a:r>
                        <a:rPr lang="en-US" sz="1000" u="none" strike="noStrike">
                          <a:effectLst/>
                        </a:rPr>
                        <a:t>Joliet (West)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80994423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Kankakee (Sr.)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74374343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Lincolnshire (Stevenson)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62715240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Lombard (Glenbard East)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95828251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Machesney Park (Harlem)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05914719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Maywood (Proviso East)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47842759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Melrose Park (Walther Christian)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75432256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Midlothian (Bremen)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26235238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Mt. Prospect (Prospect)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27445126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Northbrook (Glenbrook North)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30372516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Oak Park (O.P.-River Forest)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23648989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3790366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Park Ridge (Maine East)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95187960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Park Ridge (Maine South)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24869205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Peoria (H.S.)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10364978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Peoria (Richwoods)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60499176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Richton Park (Rich Township)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55154416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Rockford (Auburn)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28369166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Rockford (Boylan Catholic)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6110768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Rockford (Jefferson)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409496222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Rolling Meadows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33546904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Romeoville (H.S.)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77994956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Round Lake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70670237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Skokie (Niles West)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92566832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50828A6-0E34-F4EF-CCB7-845A2B749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939911"/>
              </p:ext>
            </p:extLst>
          </p:nvPr>
        </p:nvGraphicFramePr>
        <p:xfrm>
          <a:off x="9027262" y="1247863"/>
          <a:ext cx="1559644" cy="1506231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1559644">
                  <a:extLst>
                    <a:ext uri="{9D8B030D-6E8A-4147-A177-3AD203B41FA5}">
                      <a16:colId xmlns:a16="http://schemas.microsoft.com/office/drawing/2014/main" val="405717512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South Elgin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2088145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Streamwood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6425974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Villa Park (Willowbrook)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402843389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Wauconda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90098619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Wilmette (Loyola Academy)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69118246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Wilmette (Regina Dominican)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415028272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Winnetka (New Trier)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8927100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Yorkville (H.S.)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64995248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Zion (Z.-Benton)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700683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04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0AD0-5C25-D8B4-5B12-E3BA6BD60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04" y="189236"/>
            <a:ext cx="10657771" cy="731456"/>
          </a:xfrm>
        </p:spPr>
        <p:txBody>
          <a:bodyPr/>
          <a:lstStyle/>
          <a:p>
            <a:r>
              <a:rPr lang="en-US" dirty="0"/>
              <a:t>IHSA Girls Flag Football</a:t>
            </a:r>
            <a:br>
              <a:rPr lang="en-US" dirty="0"/>
            </a:br>
            <a:r>
              <a:rPr lang="en-US" sz="2000" dirty="0"/>
              <a:t>Anticipated Entries – 2025-26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422CB0-6349-0122-1183-7EA22542B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19638"/>
              </p:ext>
            </p:extLst>
          </p:nvPr>
        </p:nvGraphicFramePr>
        <p:xfrm>
          <a:off x="966846" y="920692"/>
          <a:ext cx="2472760" cy="4777246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2472760">
                  <a:extLst>
                    <a:ext uri="{9D8B030D-6E8A-4147-A177-3AD203B41FA5}">
                      <a16:colId xmlns:a16="http://schemas.microsoft.com/office/drawing/2014/main" val="142684347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Althoff Catholic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50395761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Belvidere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9018082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Belvidere North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94613185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Bloomington HS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86381145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Academy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62125115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Tech Academy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223881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Clinton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55208921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DuSable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48799223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Elgin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01659125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Franklin Park-Northlake (Leyden)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8328598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Hampshire HS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04828751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Harvest Christian Academy</a:t>
                      </a:r>
                      <a:br>
                        <a:rPr lang="en-US" sz="1000" u="none" strike="noStrike">
                          <a:effectLst/>
                        </a:rPr>
                      </a:br>
                      <a:r>
                        <a:rPr lang="en-US" sz="1000" u="none" strike="noStrike">
                          <a:effectLst/>
                        </a:rPr>
                        <a:t>Harvard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62803519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Joliet 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88709811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Lake Forest HS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46126948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Lakes Community High School (Lake Villa)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22744977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Legal Prep Charter Academy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25560754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Lincoln-Way Central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2676988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Macomb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24937859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Mahomet - Seymour (M. - Seymour)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1144606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Meridian (Mounds)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13623555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Monticello High School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Naperville (Central)</a:t>
                      </a:r>
                    </a:p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Naperville (North) </a:t>
                      </a: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08314601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Normal (University)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06943275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Normal Community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68344019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North Chicago Community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57144609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North Mac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25628781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891CE1D-DD27-D742-AA66-25B815F90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123666"/>
              </p:ext>
            </p:extLst>
          </p:nvPr>
        </p:nvGraphicFramePr>
        <p:xfrm>
          <a:off x="3572609" y="920692"/>
          <a:ext cx="2377654" cy="215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7654">
                  <a:extLst>
                    <a:ext uri="{9D8B030D-6E8A-4147-A177-3AD203B41FA5}">
                      <a16:colId xmlns:a16="http://schemas.microsoft.com/office/drawing/2014/main" val="3485962193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Oak Forest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59652529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Okaw Valley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3441816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Plainfield Central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42102581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Plainfield North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Richton Park (Rich Township)</a:t>
                      </a: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05466846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Schaumburg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0811823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Unity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5740349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Urbana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20018782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Warren Township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42538925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Waukegan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98647303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Waukegan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41323821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West Chicago H.S.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91887184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West Prairie HS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91510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25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0AD0-5C25-D8B4-5B12-E3BA6BD60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04" y="189236"/>
            <a:ext cx="10657771" cy="731456"/>
          </a:xfrm>
        </p:spPr>
        <p:txBody>
          <a:bodyPr/>
          <a:lstStyle/>
          <a:p>
            <a:r>
              <a:rPr lang="en-US" dirty="0"/>
              <a:t>IHSA Girls Flag Football</a:t>
            </a:r>
            <a:br>
              <a:rPr lang="en-US" dirty="0"/>
            </a:br>
            <a:r>
              <a:rPr lang="en-US" sz="2000" dirty="0"/>
              <a:t>Anticipated Entries – 2026 (at the earliest)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9AF8BF-1641-C57E-29B7-F0E442078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543089"/>
              </p:ext>
            </p:extLst>
          </p:nvPr>
        </p:nvGraphicFramePr>
        <p:xfrm>
          <a:off x="701472" y="926984"/>
          <a:ext cx="2385678" cy="435135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2385678">
                  <a:extLst>
                    <a:ext uri="{9D8B030D-6E8A-4147-A177-3AD203B41FA5}">
                      <a16:colId xmlns:a16="http://schemas.microsoft.com/office/drawing/2014/main" val="511277055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Barrington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7297860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Carmi-White County CUSD #5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7800931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Champaign Central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5723380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Chicago Heights (Marian Catholic)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76808476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Crystal Lake Central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76276642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DeKalb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83669572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Dunlap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37902048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Durand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62774046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East Alton-Wood River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83552690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East Dubuque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97280894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Elmwood 322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39326296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Elverado</a:t>
                      </a:r>
                      <a:r>
                        <a:rPr lang="en-US" sz="1000" u="none" strike="noStrike" dirty="0">
                          <a:effectLst/>
                        </a:rPr>
                        <a:t>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60770396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Forreston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92255278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Galesburg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47888892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Geneva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07395855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Glen Ellyn (Glenbard West)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75524417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Hinsdale Central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49879958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Instituto Health Sciences Career Academy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37089107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Jacobs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042597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Lemont HS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5575626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Lena-Winslow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246399051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Lovejoy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14293658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Macon Meridian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32451167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Marion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82545346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Marist HS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extLst>
                  <a:ext uri="{0D108BD9-81ED-4DB2-BD59-A6C34878D82A}">
                    <a16:rowId xmlns:a16="http://schemas.microsoft.com/office/drawing/2014/main" val="111703877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9727604-C17B-B22D-32B5-1C3A775F6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096478"/>
              </p:ext>
            </p:extLst>
          </p:nvPr>
        </p:nvGraphicFramePr>
        <p:xfrm>
          <a:off x="3238151" y="920708"/>
          <a:ext cx="2027340" cy="4351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7340">
                  <a:extLst>
                    <a:ext uri="{9D8B030D-6E8A-4147-A177-3AD203B41FA5}">
                      <a16:colId xmlns:a16="http://schemas.microsoft.com/office/drawing/2014/main" val="3690965504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Maroa</a:t>
                      </a:r>
                      <a:r>
                        <a:rPr lang="en-US" sz="1000" u="none" strike="noStrike" dirty="0">
                          <a:effectLst/>
                        </a:rPr>
                        <a:t>-Forsyth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40450756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Mattoon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45231723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Metea Valley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06714370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Mt. Zion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410733365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Nashville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13641998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Normal West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03044289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Norridge (Ridgewood High School)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50223485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Oak Lawn (Richards)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77660101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Oak Lawn Community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06346422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Oswego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14467271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Oswego East HS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73661676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Pekin Community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78327038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Prairie Central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77742743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Providence Catholic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36260176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Reed-Custer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30233718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Richmond Burton HS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98550829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Rock Falls TWP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73702121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Roselle Lake Park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56228329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Sacred Heart Griffin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14517661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Salem Community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297086885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Shawnee CUSD 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15037177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Shepard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416530795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Sparta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44076327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St. Charles (North)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6131248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St. Joseph-Ogden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34139562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Sterling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82612392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7A3D0CE-865C-4AF2-4FA1-8249FA49E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410472"/>
              </p:ext>
            </p:extLst>
          </p:nvPr>
        </p:nvGraphicFramePr>
        <p:xfrm>
          <a:off x="5416492" y="920708"/>
          <a:ext cx="3162511" cy="1004154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3162511">
                  <a:extLst>
                    <a:ext uri="{9D8B030D-6E8A-4147-A177-3AD203B41FA5}">
                      <a16:colId xmlns:a16="http://schemas.microsoft.com/office/drawing/2014/main" val="3194989779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Sycamore (HS)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98643244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Triad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3929946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Victor J. Andrew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428208621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Waubonsie Valley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103019026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Winnebago High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75725571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York High School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b"/>
                </a:tc>
                <a:extLst>
                  <a:ext uri="{0D108BD9-81ED-4DB2-BD59-A6C34878D82A}">
                    <a16:rowId xmlns:a16="http://schemas.microsoft.com/office/drawing/2014/main" val="54524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854682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l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SA SlideDeck 23-24  -  Read-Only" id="{4EE9501C-B6CF-4829-8186-7A3ECC6DB06C}" vid="{83D7DECB-A0B7-46A3-928E-B688792DC1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IHSA SlideDeck 23-24</Template>
  <TotalTime>168</TotalTime>
  <Words>942</Words>
  <Application>Microsoft Office PowerPoint</Application>
  <PresentationFormat>Widescreen</PresentationFormat>
  <Paragraphs>212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Next</vt:lpstr>
      <vt:lpstr>Calibri</vt:lpstr>
      <vt:lpstr>Internal Page</vt:lpstr>
      <vt:lpstr>IHSA Girls Flag Football Anticipated Entries – 2024-25</vt:lpstr>
      <vt:lpstr>IHSA Girls Flag Football Anticipated Entries – 2025-26</vt:lpstr>
      <vt:lpstr>IHSA Girls Flag Football Anticipated Entries – 2026 (at the earliest)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</dc:title>
  <dc:creator>Matt Jensen</dc:creator>
  <cp:lastModifiedBy>Tracie Henry</cp:lastModifiedBy>
  <cp:revision>15</cp:revision>
  <dcterms:created xsi:type="dcterms:W3CDTF">2024-01-03T19:37:01Z</dcterms:created>
  <dcterms:modified xsi:type="dcterms:W3CDTF">2024-05-02T13:52:39Z</dcterms:modified>
</cp:coreProperties>
</file>